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386" r:id="rId5"/>
    <p:sldId id="260" r:id="rId6"/>
    <p:sldId id="334" r:id="rId7"/>
    <p:sldId id="315" r:id="rId8"/>
    <p:sldId id="272" r:id="rId9"/>
    <p:sldId id="259" r:id="rId10"/>
    <p:sldId id="262" r:id="rId11"/>
    <p:sldId id="263" r:id="rId12"/>
    <p:sldId id="270" r:id="rId13"/>
    <p:sldId id="264" r:id="rId14"/>
    <p:sldId id="340" r:id="rId15"/>
    <p:sldId id="341" r:id="rId16"/>
    <p:sldId id="265" r:id="rId17"/>
    <p:sldId id="266" r:id="rId18"/>
    <p:sldId id="314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2BB8-67C4-4B43-A413-4E93B137B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5BF132A-B895-41C1-838A-3D6576CA5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346C2B-A7A6-403B-BBDF-121F8CD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53DD59-5552-4CD2-9B42-F0056B93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73468B-BE46-4640-8460-7AF81CB0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10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D3284A-70F4-429E-9618-A5D806A5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435055C-F197-4142-8258-AE6B1148A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18003C-9F01-4C5B-A268-D191E8DF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9B1A4-361A-4DC4-8521-23A80A6F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B3710A-CC47-4394-BC9D-C581C01D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87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E91573F-AD23-4DEE-B42E-8BD54C87A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F36EA41-152C-47F9-A0DC-2A2EDCE7A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680A08-5FC7-44FD-85C4-B02DC56B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F20123-D28B-4DC0-95A0-A3CB88CE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AEB766-F1C4-4C44-A312-5DD2F8DB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68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84C503-95C8-4546-BF0F-073522EF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A7CB46-E696-4050-BBF0-89315B5F8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FEAE86-6E9D-4B5B-B4E6-56E94D63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349D85-DFEE-41E0-BD96-53E0C0B4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4DF406-EDFA-48AB-84DD-ADE7EB25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90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F5E503-4C21-4E6E-877B-98F68A71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24F6AD-3FF7-4265-AC05-BA20DB3A0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D1C6A7-2E48-4C25-9F79-0FA15EDF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026C1A-A4C3-44D3-ADCB-FB51808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D0CBAD-ECD5-4942-A6DD-7182F8A4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1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5B1687-1D98-40F6-ABB8-4FD6C131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CB57CD-3DDB-423D-BD1F-EC36F7E79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2702CF-4B2B-49BD-9759-74AD822F2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E6B16A5-5902-47E1-9E88-2AD7E65C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3ADB66A-6EF4-4DF7-B928-099872D3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0DB71A-4198-41D0-83BB-A288C4AB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49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80CCA3-0281-4090-B22D-7455F332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484034-AD33-44E0-B5D6-2219BEA7C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935216-35F3-452A-B404-8C2E4EB3C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FE7297-A0B2-42E5-B340-A6919073A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BFCE0AB-DD8D-481F-8787-4EDAFFACE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0EF8648-A4EA-45C1-BFD6-805AE7B5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568F83B-4D48-4948-AF99-5C3C3B81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6FD718-92EC-4301-AF6D-CEA9FD6E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06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66C5D6-D3FB-4CE5-B315-393CF5FC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8D187A-DF88-4488-B5AE-A4CD64D8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CE58A3-0699-40ED-BAAA-7BCAEB4C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FC5C30-5F14-417C-B2BF-77D61395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88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09E5405-97FB-41F1-9F00-A7713F48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3D169D7-0ED4-4E1F-98AD-431B8775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0C8B54-B86D-4979-AFD5-7746BF96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21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A471CC-EA05-4855-948F-1BF95EDD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1BDC7C-DB8F-4AD6-BD6D-22B185417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461AE0-2305-49E5-BED9-B5C9FB04B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A7151F-12F2-4F84-9DB0-02D31608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C4D5A7-766C-4503-9CD1-26363AB8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5BB0F1-8717-4560-A38A-81760583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5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04E3D-3EF3-454A-B94A-1C551F11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96E3B28-8906-4F8D-AE86-80674B3C4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4CB6D1-5C99-4132-8449-75A5225A5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EE7F22D-8763-4A2F-92DC-DF9459A2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4E6949-D352-4899-AE0A-461E72C5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EBB8E4-CC21-4958-B591-A26DD89B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4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00A813-40AB-4E82-9D52-154036DC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F2B5BA-62D2-4122-B285-F2A2F20A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89B599-6BEB-4A93-98D4-C30F34DCA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11B3-144F-4668-B368-96EACF9F28E2}" type="datetimeFigureOut">
              <a:rPr lang="fi-FI" smtClean="0"/>
              <a:t>30.4.2019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53EF16-BF2E-4722-AF71-DEDC79B3F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C533B4-D4DB-4AF5-9751-BCDF35372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77EB-D67C-43A9-8D0B-23C28DE2D5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51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92NKa1tq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D70BBB-C286-4F75-BF2C-4DAF33235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740" y="4936634"/>
            <a:ext cx="9144000" cy="1132523"/>
          </a:xfrm>
        </p:spPr>
        <p:txBody>
          <a:bodyPr/>
          <a:lstStyle/>
          <a:p>
            <a:r>
              <a:rPr lang="fi-FI" dirty="0"/>
              <a:t>- VASTAMAINOSTYÖPAJA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1F48A0-E10A-4DA9-9D62-714CE2BB1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5" y="676302"/>
            <a:ext cx="10804070" cy="43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441886"/>
            <a:ext cx="6238702" cy="1325563"/>
          </a:xfrm>
        </p:spPr>
        <p:txBody>
          <a:bodyPr/>
          <a:lstStyle/>
          <a:p>
            <a:r>
              <a:rPr lang="fi-FI" dirty="0"/>
              <a:t>MAINOKSEN VIESTIT JA VAIKUTUSKEINOT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776"/>
            <a:ext cx="5257800" cy="4351338"/>
          </a:xfrm>
        </p:spPr>
        <p:txBody>
          <a:bodyPr/>
          <a:lstStyle/>
          <a:p>
            <a:pPr marL="342900" indent="-342900"/>
            <a:r>
              <a:rPr lang="fi-FI" dirty="0">
                <a:latin typeface="+mj-lt"/>
              </a:rPr>
              <a:t>Mikä tuote ja brändi mainoksessa näkyy?</a:t>
            </a:r>
          </a:p>
          <a:p>
            <a:pPr marL="0" indent="0">
              <a:buNone/>
            </a:pPr>
            <a:r>
              <a:rPr lang="fi-FI" dirty="0">
                <a:latin typeface="+mj-lt"/>
              </a:rPr>
              <a:t> </a:t>
            </a:r>
          </a:p>
          <a:p>
            <a:pPr marL="342900" indent="-342900"/>
            <a:r>
              <a:rPr lang="fi-FI" dirty="0">
                <a:latin typeface="+mj-lt"/>
              </a:rPr>
              <a:t>Käytetäänkö kuvassa tehokeinoa, joka kiinnittää katseesi?</a:t>
            </a:r>
          </a:p>
          <a:p>
            <a:endParaRPr lang="fi-FI" dirty="0">
              <a:latin typeface="+mj-lt"/>
            </a:endParaRPr>
          </a:p>
          <a:p>
            <a:pPr marL="342900" indent="-342900"/>
            <a:r>
              <a:rPr lang="fi-FI" dirty="0">
                <a:latin typeface="+mj-lt"/>
              </a:rPr>
              <a:t>Millaista kuvaa ja sanomaa mainos välittää katsojalle?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E2EFE2-EB05-470D-BA89-EE67D16E9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2" b="6243"/>
          <a:stretch/>
        </p:blipFill>
        <p:spPr>
          <a:xfrm>
            <a:off x="6257779" y="207498"/>
            <a:ext cx="4799428" cy="64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5" y="533937"/>
            <a:ext cx="5203874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VASTAMAINOSTEN VIESTI JA VAIKUTUSKEINOT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42" y="2280364"/>
            <a:ext cx="552743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i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Vastamainoksen tekijä</a:t>
            </a:r>
            <a:br>
              <a:rPr lang="fi-FI" i="1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</a:b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pohtii mainoksen sanomaa</a:t>
            </a:r>
            <a:b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</a:b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ja vaikutuskeinoja</a:t>
            </a:r>
          </a:p>
          <a:p>
            <a:pPr marL="0" indent="0">
              <a:lnSpc>
                <a:spcPct val="100000"/>
              </a:lnSpc>
              <a:buNone/>
            </a:pPr>
            <a:endParaRPr lang="fi-FI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muuttaa kuvaa, logoa</a:t>
            </a: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tai tekstiä</a:t>
            </a:r>
            <a:endParaRPr lang="fi-FI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0" indent="0">
              <a:lnSpc>
                <a:spcPct val="100000"/>
              </a:lnSpc>
              <a:buClr>
                <a:srgbClr val="FFFFFF"/>
              </a:buClr>
              <a:buNone/>
            </a:pP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  <a:sym typeface="Wingdings" panose="05000000000000000000" pitchFamily="2" charset="2"/>
              </a:rPr>
              <a:t> </a:t>
            </a: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esittää kommentin tai kysymyksen</a:t>
            </a:r>
            <a:endParaRPr lang="fi-FI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pc="-1" dirty="0">
                <a:uFill>
                  <a:solidFill>
                    <a:srgbClr val="FFFFFF"/>
                  </a:solidFill>
                </a:uFill>
                <a:ea typeface="DejaVu Sans"/>
                <a:sym typeface="Wingdings" panose="05000000000000000000" pitchFamily="2" charset="2"/>
              </a:rPr>
              <a:t></a:t>
            </a: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naurattaa tai haastaa miettimään</a:t>
            </a:r>
            <a:b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</a:br>
            <a:r>
              <a:rPr lang="fi-FI" spc="-1" dirty="0"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piilotettuja asioita</a:t>
            </a:r>
            <a:endParaRPr lang="fi-FI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67B97FB-2206-4B9D-9CBF-4A7DD9D67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87" y="7565"/>
            <a:ext cx="4761913" cy="68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5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66AAB4-F7CD-4127-9408-7BB1349D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175" y="1842868"/>
            <a:ext cx="7541455" cy="4600136"/>
          </a:xfrm>
        </p:spPr>
        <p:txBody>
          <a:bodyPr>
            <a:normAutofit/>
          </a:bodyPr>
          <a:lstStyle/>
          <a:p>
            <a:r>
              <a:rPr lang="fi-FI" sz="3200" b="1" dirty="0"/>
              <a:t>Mainonnan</a:t>
            </a:r>
            <a:r>
              <a:rPr lang="fi-FI" sz="3200" dirty="0"/>
              <a:t> avulla pyritään vaikuttamaan laajan ihmisjoukon kulutuskäyttäytymiseen.</a:t>
            </a:r>
            <a:br>
              <a:rPr lang="fi-FI" sz="3200" dirty="0"/>
            </a:br>
            <a:br>
              <a:rPr lang="fi-FI" sz="3200" dirty="0"/>
            </a:br>
            <a:r>
              <a:rPr lang="fi-FI" sz="3200" b="1" dirty="0" err="1"/>
              <a:t>Vastamainonnan</a:t>
            </a:r>
            <a:r>
              <a:rPr lang="fi-FI" sz="3200" dirty="0"/>
              <a:t> avulla pyritään vaikuttamaan laajan ihmisjoukon kulutuskäyttäytymiseen ja mainostavien yritysten toimintatapoihin.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2AF63BE-FBDF-4C73-8A78-BDA087FE3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9" y="406790"/>
            <a:ext cx="3278945" cy="327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VASTAMAINOSGALLERIA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8526" cy="4351338"/>
          </a:xfrm>
        </p:spPr>
        <p:txBody>
          <a:bodyPr/>
          <a:lstStyle/>
          <a:p>
            <a:r>
              <a:rPr lang="fi-FI" dirty="0">
                <a:latin typeface="+mj-lt"/>
              </a:rPr>
              <a:t>Mikä tuote tai brändi kuvassa on muokattu?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Onko muuntelu hauska vai vakava?</a:t>
            </a:r>
            <a:endParaRPr lang="fi-FI" b="0" dirty="0">
              <a:effectLst/>
              <a:latin typeface="+mj-lt"/>
            </a:endParaRPr>
          </a:p>
          <a:p>
            <a:r>
              <a:rPr lang="fi-FI" dirty="0">
                <a:latin typeface="+mj-lt"/>
              </a:rPr>
              <a:t>Mikä on vastamainoksen sanoma? Mihin kuvalla yritetään vaikuttaa?</a:t>
            </a:r>
            <a:endParaRPr lang="fi-FI" b="0" dirty="0">
              <a:effectLst/>
              <a:latin typeface="+mj-lt"/>
            </a:endParaRPr>
          </a:p>
          <a:p>
            <a:r>
              <a:rPr lang="fi-FI" dirty="0">
                <a:latin typeface="+mj-lt"/>
              </a:rPr>
              <a:t>Onko vastamainos toteutettu hyvällä maulla?</a:t>
            </a:r>
          </a:p>
          <a:p>
            <a:r>
              <a:rPr lang="fi-FI" dirty="0">
                <a:latin typeface="+mj-lt"/>
              </a:rPr>
              <a:t>Mistä vastamainoksesta pidät ja mistä et pidä? Miksi?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A4C437-C1DA-40F0-AED7-5751DEC1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72" y="948396"/>
            <a:ext cx="4377901" cy="43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i 25">
            <a:extLst>
              <a:ext uri="{FF2B5EF4-FFF2-40B4-BE49-F238E27FC236}">
                <a16:creationId xmlns:a16="http://schemas.microsoft.com/office/drawing/2014/main" id="{AE61B142-DD48-4889-A90A-C62ED0768C4A}"/>
              </a:ext>
            </a:extLst>
          </p:cNvPr>
          <p:cNvSpPr/>
          <p:nvPr/>
        </p:nvSpPr>
        <p:spPr>
          <a:xfrm>
            <a:off x="2571675" y="402162"/>
            <a:ext cx="6171028" cy="6112412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2EABDF2-7758-45B9-8F62-90ADF226DC46}"/>
              </a:ext>
            </a:extLst>
          </p:cNvPr>
          <p:cNvSpPr txBox="1"/>
          <p:nvPr/>
        </p:nvSpPr>
        <p:spPr>
          <a:xfrm rot="21259720">
            <a:off x="6080691" y="4114477"/>
            <a:ext cx="4838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työntekijöiden oikeudet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0722D34-45B4-4510-AC1D-1405A18430A6}"/>
              </a:ext>
            </a:extLst>
          </p:cNvPr>
          <p:cNvSpPr txBox="1"/>
          <p:nvPr/>
        </p:nvSpPr>
        <p:spPr>
          <a:xfrm rot="21438803">
            <a:off x="468139" y="5084521"/>
            <a:ext cx="5191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Aharoni" panose="02010803020104030203" pitchFamily="2" charset="-79"/>
                <a:cs typeface="Aharoni" panose="02010803020104030203" pitchFamily="2" charset="-79"/>
              </a:rPr>
              <a:t>luonnon monimuotoisuuden väheneminen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0CBB566-0309-443E-9FD7-675AA5029F18}"/>
              </a:ext>
            </a:extLst>
          </p:cNvPr>
          <p:cNvSpPr txBox="1"/>
          <p:nvPr/>
        </p:nvSpPr>
        <p:spPr>
          <a:xfrm rot="344112">
            <a:off x="397269" y="2966361"/>
            <a:ext cx="415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kemikalisoituminen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857DE65-D577-4FAB-8AAF-81D07E8853E2}"/>
              </a:ext>
            </a:extLst>
          </p:cNvPr>
          <p:cNvSpPr txBox="1"/>
          <p:nvPr/>
        </p:nvSpPr>
        <p:spPr>
          <a:xfrm>
            <a:off x="3731339" y="1737367"/>
            <a:ext cx="363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latin typeface="Aharoni" panose="02010803020104030203" pitchFamily="2" charset="-79"/>
                <a:cs typeface="Aharoni" panose="02010803020104030203" pitchFamily="2" charset="-79"/>
              </a:rPr>
              <a:t>ilmastonmuutos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3291B9-1F85-4D66-BEB6-0AE81A672183}"/>
              </a:ext>
            </a:extLst>
          </p:cNvPr>
          <p:cNvSpPr txBox="1"/>
          <p:nvPr/>
        </p:nvSpPr>
        <p:spPr>
          <a:xfrm rot="212185">
            <a:off x="9162570" y="3201787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roskaantuminen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B5EA6D7-55BE-4F68-94EF-14BCC68A5D39}"/>
              </a:ext>
            </a:extLst>
          </p:cNvPr>
          <p:cNvSpPr txBox="1"/>
          <p:nvPr/>
        </p:nvSpPr>
        <p:spPr>
          <a:xfrm rot="21419795">
            <a:off x="3056692" y="5939025"/>
            <a:ext cx="4434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sukupuolistereotypiat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FFE2AB5-197B-4437-B07F-DEA367648BBE}"/>
              </a:ext>
            </a:extLst>
          </p:cNvPr>
          <p:cNvSpPr txBox="1"/>
          <p:nvPr/>
        </p:nvSpPr>
        <p:spPr>
          <a:xfrm rot="21289795">
            <a:off x="3268153" y="3874020"/>
            <a:ext cx="351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merten muoviroska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BD80D62-7C3C-4E4D-AA1E-79203C19BC7F}"/>
              </a:ext>
            </a:extLst>
          </p:cNvPr>
          <p:cNvSpPr txBox="1"/>
          <p:nvPr/>
        </p:nvSpPr>
        <p:spPr>
          <a:xfrm rot="21004406" flipH="1">
            <a:off x="5427440" y="2561074"/>
            <a:ext cx="306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monikansallisten yritysten ylivoima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6FB8CE5-1BA2-4512-82A4-57EF9A58A0C2}"/>
              </a:ext>
            </a:extLst>
          </p:cNvPr>
          <p:cNvSpPr txBox="1"/>
          <p:nvPr/>
        </p:nvSpPr>
        <p:spPr>
          <a:xfrm rot="827528" flipH="1">
            <a:off x="8031442" y="2098480"/>
            <a:ext cx="3766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eläinten oikeudet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37F7EF6-63D8-48BF-ACA0-2856F1C4199C}"/>
              </a:ext>
            </a:extLst>
          </p:cNvPr>
          <p:cNvSpPr txBox="1"/>
          <p:nvPr/>
        </p:nvSpPr>
        <p:spPr>
          <a:xfrm rot="21288698" flipH="1">
            <a:off x="789006" y="1930918"/>
            <a:ext cx="365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lapsityövoima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FFCC2BC-CCEC-42CE-8280-D2FF1360F444}"/>
              </a:ext>
            </a:extLst>
          </p:cNvPr>
          <p:cNvSpPr txBox="1"/>
          <p:nvPr/>
        </p:nvSpPr>
        <p:spPr>
          <a:xfrm rot="596647" flipH="1">
            <a:off x="8079973" y="4889071"/>
            <a:ext cx="3870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atin typeface="Aharoni" panose="02010803020104030203" pitchFamily="2" charset="-79"/>
                <a:ea typeface="DejaVu Serif" panose="02060603050605020204" pitchFamily="18" charset="0"/>
                <a:cs typeface="Aharoni" panose="02010803020104030203" pitchFamily="2" charset="-79"/>
              </a:rPr>
              <a:t>vääristyneet kauneuskäsitykset</a:t>
            </a:r>
          </a:p>
        </p:txBody>
      </p:sp>
      <p:sp>
        <p:nvSpPr>
          <p:cNvPr id="22" name="Otsikko 21">
            <a:extLst>
              <a:ext uri="{FF2B5EF4-FFF2-40B4-BE49-F238E27FC236}">
                <a16:creationId xmlns:a16="http://schemas.microsoft.com/office/drawing/2014/main" id="{4709E51E-05DB-4720-B34B-C5DB3CC3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27" y="430289"/>
            <a:ext cx="11330329" cy="1325563"/>
          </a:xfrm>
        </p:spPr>
        <p:txBody>
          <a:bodyPr>
            <a:noAutofit/>
          </a:bodyPr>
          <a:lstStyle/>
          <a:p>
            <a:pPr algn="ctr"/>
            <a:r>
              <a:rPr lang="fi-FI" sz="3600" b="1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MAINOKSISTA VOI LÖYTÄÄ MONIA PIILOTETTUJA ONGELMIA, KUN NIITÄ SILLÄ SILMÄLLÄ KATSOO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E79E21E8-2EFD-48B9-8B1F-FC48925C7B7F}"/>
              </a:ext>
            </a:extLst>
          </p:cNvPr>
          <p:cNvSpPr txBox="1"/>
          <p:nvPr/>
        </p:nvSpPr>
        <p:spPr>
          <a:xfrm rot="203820">
            <a:off x="456600" y="4406040"/>
            <a:ext cx="4424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haroni" panose="02010803020104030203" pitchFamily="2" charset="-79"/>
                <a:cs typeface="Aharoni" panose="02010803020104030203" pitchFamily="2" charset="-79"/>
              </a:rPr>
              <a:t>vesistöjen rehevöityminen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8D442026-4559-4381-806E-44F086797798}"/>
              </a:ext>
            </a:extLst>
          </p:cNvPr>
          <p:cNvSpPr txBox="1"/>
          <p:nvPr/>
        </p:nvSpPr>
        <p:spPr>
          <a:xfrm>
            <a:off x="8463969" y="6016520"/>
            <a:ext cx="1970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latin typeface="Aharoni" panose="02010803020104030203" pitchFamily="2" charset="-79"/>
                <a:cs typeface="Aharoni" panose="02010803020104030203" pitchFamily="2" charset="-79"/>
              </a:rPr>
              <a:t>JNE…</a:t>
            </a:r>
          </a:p>
        </p:txBody>
      </p:sp>
    </p:spTree>
    <p:extLst>
      <p:ext uri="{BB962C8B-B14F-4D97-AF65-F5344CB8AC3E}">
        <p14:creationId xmlns:p14="http://schemas.microsoft.com/office/powerpoint/2010/main" val="3790111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i 25">
            <a:extLst>
              <a:ext uri="{FF2B5EF4-FFF2-40B4-BE49-F238E27FC236}">
                <a16:creationId xmlns:a16="http://schemas.microsoft.com/office/drawing/2014/main" id="{AE61B142-DD48-4889-A90A-C62ED0768C4A}"/>
              </a:ext>
            </a:extLst>
          </p:cNvPr>
          <p:cNvSpPr/>
          <p:nvPr/>
        </p:nvSpPr>
        <p:spPr>
          <a:xfrm>
            <a:off x="3127875" y="307706"/>
            <a:ext cx="6171028" cy="6112412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2EABDF2-7758-45B9-8F62-90ADF226DC46}"/>
              </a:ext>
            </a:extLst>
          </p:cNvPr>
          <p:cNvSpPr txBox="1"/>
          <p:nvPr/>
        </p:nvSpPr>
        <p:spPr>
          <a:xfrm rot="21259720">
            <a:off x="7915294" y="4469046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työntekijöiden oikeudet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0722D34-45B4-4510-AC1D-1405A18430A6}"/>
              </a:ext>
            </a:extLst>
          </p:cNvPr>
          <p:cNvSpPr txBox="1"/>
          <p:nvPr/>
        </p:nvSpPr>
        <p:spPr>
          <a:xfrm rot="21438803">
            <a:off x="468305" y="5153128"/>
            <a:ext cx="489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luonnon monimuotoisuuden väheneminen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0CBB566-0309-443E-9FD7-675AA5029F18}"/>
              </a:ext>
            </a:extLst>
          </p:cNvPr>
          <p:cNvSpPr txBox="1"/>
          <p:nvPr/>
        </p:nvSpPr>
        <p:spPr>
          <a:xfrm rot="344112">
            <a:off x="397269" y="3027916"/>
            <a:ext cx="415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kemikalisoituminen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857DE65-D577-4FAB-8AAF-81D07E8853E2}"/>
              </a:ext>
            </a:extLst>
          </p:cNvPr>
          <p:cNvSpPr txBox="1"/>
          <p:nvPr/>
        </p:nvSpPr>
        <p:spPr>
          <a:xfrm>
            <a:off x="2664464" y="1969580"/>
            <a:ext cx="7521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latin typeface="Aharoni" panose="02010803020104030203" pitchFamily="2" charset="-79"/>
                <a:cs typeface="Aharoni" panose="02010803020104030203" pitchFamily="2" charset="-79"/>
              </a:rPr>
              <a:t>ILMASTONMUUTOS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3291B9-1F85-4D66-BEB6-0AE81A672183}"/>
              </a:ext>
            </a:extLst>
          </p:cNvPr>
          <p:cNvSpPr txBox="1"/>
          <p:nvPr/>
        </p:nvSpPr>
        <p:spPr>
          <a:xfrm rot="212185">
            <a:off x="9162570" y="3201787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roskaantuminen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B5EA6D7-55BE-4F68-94EF-14BCC68A5D39}"/>
              </a:ext>
            </a:extLst>
          </p:cNvPr>
          <p:cNvSpPr txBox="1"/>
          <p:nvPr/>
        </p:nvSpPr>
        <p:spPr>
          <a:xfrm rot="21419795">
            <a:off x="3587286" y="6000580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sukupuolistereotypiat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FFE2AB5-197B-4437-B07F-DEA367648BBE}"/>
              </a:ext>
            </a:extLst>
          </p:cNvPr>
          <p:cNvSpPr txBox="1"/>
          <p:nvPr/>
        </p:nvSpPr>
        <p:spPr>
          <a:xfrm rot="21289795">
            <a:off x="5012573" y="4387471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merten muoviroska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BD80D62-7C3C-4E4D-AA1E-79203C19BC7F}"/>
              </a:ext>
            </a:extLst>
          </p:cNvPr>
          <p:cNvSpPr txBox="1"/>
          <p:nvPr/>
        </p:nvSpPr>
        <p:spPr>
          <a:xfrm rot="21004406" flipH="1">
            <a:off x="5112350" y="3261768"/>
            <a:ext cx="306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monikansallisten yritysten ylivoima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6FB8CE5-1BA2-4512-82A4-57EF9A58A0C2}"/>
              </a:ext>
            </a:extLst>
          </p:cNvPr>
          <p:cNvSpPr txBox="1"/>
          <p:nvPr/>
        </p:nvSpPr>
        <p:spPr>
          <a:xfrm rot="827528" flipH="1">
            <a:off x="10517798" y="2228851"/>
            <a:ext cx="194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eläinten</a:t>
            </a:r>
          </a:p>
          <a:p>
            <a:r>
              <a:rPr lang="fi-FI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oikeudet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37F7EF6-63D8-48BF-ACA0-2856F1C4199C}"/>
              </a:ext>
            </a:extLst>
          </p:cNvPr>
          <p:cNvSpPr txBox="1"/>
          <p:nvPr/>
        </p:nvSpPr>
        <p:spPr>
          <a:xfrm rot="21288698" flipH="1">
            <a:off x="265002" y="1616708"/>
            <a:ext cx="365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lapsityövoima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FFCC2BC-CCEC-42CE-8280-D2FF1360F444}"/>
              </a:ext>
            </a:extLst>
          </p:cNvPr>
          <p:cNvSpPr txBox="1"/>
          <p:nvPr/>
        </p:nvSpPr>
        <p:spPr>
          <a:xfrm rot="596647" flipH="1">
            <a:off x="7979300" y="5439368"/>
            <a:ext cx="387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haroni" panose="02010803020104030203" pitchFamily="2" charset="-79"/>
                <a:ea typeface="DejaVu Serif" panose="02060603050605020204" pitchFamily="18" charset="0"/>
                <a:cs typeface="Aharoni" panose="02010803020104030203" pitchFamily="2" charset="-79"/>
              </a:rPr>
              <a:t>vääristyneet kauneuskäsitykset</a:t>
            </a:r>
          </a:p>
        </p:txBody>
      </p:sp>
      <p:sp>
        <p:nvSpPr>
          <p:cNvPr id="22" name="Otsikko 21">
            <a:extLst>
              <a:ext uri="{FF2B5EF4-FFF2-40B4-BE49-F238E27FC236}">
                <a16:creationId xmlns:a16="http://schemas.microsoft.com/office/drawing/2014/main" id="{4709E51E-05DB-4720-B34B-C5DB3CC3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27" y="430289"/>
            <a:ext cx="11330329" cy="1325563"/>
          </a:xfrm>
        </p:spPr>
        <p:txBody>
          <a:bodyPr>
            <a:noAutofit/>
          </a:bodyPr>
          <a:lstStyle/>
          <a:p>
            <a:pPr algn="ctr"/>
            <a:r>
              <a:rPr lang="fi-FI" b="1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TÄNÄÄN KESKITYMME TÄHÄN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E79E21E8-2EFD-48B9-8B1F-FC48925C7B7F}"/>
              </a:ext>
            </a:extLst>
          </p:cNvPr>
          <p:cNvSpPr txBox="1"/>
          <p:nvPr/>
        </p:nvSpPr>
        <p:spPr>
          <a:xfrm rot="203820">
            <a:off x="456600" y="4375263"/>
            <a:ext cx="442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vesistöjen rehevöityminen</a:t>
            </a:r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D601532D-D877-49F6-8C91-09BC245E987C}"/>
              </a:ext>
            </a:extLst>
          </p:cNvPr>
          <p:cNvSpPr/>
          <p:nvPr/>
        </p:nvSpPr>
        <p:spPr>
          <a:xfrm>
            <a:off x="2111433" y="1740661"/>
            <a:ext cx="8207432" cy="13764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62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TEE OMA VASTAMAINOS!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latin typeface="+mj-lt"/>
              </a:rPr>
              <a:t>Valitse kiinnostava tai tunteita herättävä mainos tai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muutama vaihtoehto. Mitä asiaa haluat kommentoida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alkuperäisestä tuotteesta tai mainoksesta? </a:t>
            </a:r>
          </a:p>
          <a:p>
            <a:r>
              <a:rPr lang="fi-FI" dirty="0">
                <a:latin typeface="+mj-lt"/>
              </a:rPr>
              <a:t>Mieti miten mainoksen sanomaa voisi muokata: logoa,  kuvaa tai tekstiä muuntelemalla? Jotain lisäämällä tai poistamalla? Miten teet muokkaukset tyylillä?</a:t>
            </a:r>
            <a:endParaRPr lang="fi-FI" b="0" dirty="0">
              <a:effectLst/>
              <a:latin typeface="+mj-lt"/>
            </a:endParaRPr>
          </a:p>
          <a:p>
            <a:r>
              <a:rPr lang="fi-FI" dirty="0">
                <a:latin typeface="+mj-lt"/>
              </a:rPr>
              <a:t>Muita vaihtoehtoja: </a:t>
            </a:r>
          </a:p>
          <a:p>
            <a:pPr lvl="1"/>
            <a:r>
              <a:rPr lang="fi-FI" dirty="0">
                <a:latin typeface="+mj-lt"/>
              </a:rPr>
              <a:t>Tyhjälle paperille tehty parodia, joka kommentoi mainosten kieltä yleisellä tasolla</a:t>
            </a:r>
          </a:p>
          <a:p>
            <a:pPr lvl="1"/>
            <a:r>
              <a:rPr lang="fi-FI" dirty="0">
                <a:latin typeface="+mj-lt"/>
              </a:rPr>
              <a:t>Leikkaa mainoksista osia ja kokoa niistä kollaasi tai yhdistele niitä itse tuotettuun materiaaliin luomaan uusi sanoma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A4C437-C1DA-40F0-AED7-5751DEC1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151" y="365125"/>
            <a:ext cx="2397340" cy="2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9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4648CD8D-3FC8-4F9E-8A7B-AF69F11DB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11" y="372719"/>
            <a:ext cx="3819378" cy="381937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39B4228-7F10-4268-B132-53417CAA8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4209"/>
            <a:ext cx="9144000" cy="2387600"/>
          </a:xfrm>
        </p:spPr>
        <p:txBody>
          <a:bodyPr/>
          <a:lstStyle/>
          <a:p>
            <a:r>
              <a:rPr lang="fi-FI" dirty="0"/>
              <a:t>ON AIKA ESITELLÄ TYÖNNE TULOKSET!</a:t>
            </a:r>
          </a:p>
        </p:txBody>
      </p:sp>
    </p:spTree>
    <p:extLst>
      <p:ext uri="{BB962C8B-B14F-4D97-AF65-F5344CB8AC3E}">
        <p14:creationId xmlns:p14="http://schemas.microsoft.com/office/powerpoint/2010/main" val="147077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4803B0-6296-4271-802E-00CC1E8D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67" y="799023"/>
            <a:ext cx="8854440" cy="1325563"/>
          </a:xfrm>
        </p:spPr>
        <p:txBody>
          <a:bodyPr>
            <a:normAutofit/>
          </a:bodyPr>
          <a:lstStyle/>
          <a:p>
            <a:r>
              <a:rPr lang="fi-FI" dirty="0"/>
              <a:t>LINKITETÄÄN VASTAMAINOKSET YMPÄRÖIVÄÄN MAAILMAAN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089381-68EE-4FE2-ACE9-E791CF96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42" y="2558483"/>
            <a:ext cx="10822715" cy="4807292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Missä tuote tai sen osat on tuotettu?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Ketkä sen tuottamiseen ovat osallistuneet?</a:t>
            </a:r>
          </a:p>
          <a:p>
            <a:r>
              <a:rPr lang="fi-FI" dirty="0">
                <a:latin typeface="+mj-lt"/>
              </a:rPr>
              <a:t>Mitä hyötyä tai iloa tuotteesta tai palvelusta on minulle ja maailmalle?</a:t>
            </a:r>
          </a:p>
          <a:p>
            <a:r>
              <a:rPr lang="fi-FI" dirty="0">
                <a:latin typeface="+mj-lt"/>
              </a:rPr>
              <a:t>Mitä haittaa tuotteesta on minulle ja maailmalle?</a:t>
            </a:r>
          </a:p>
          <a:p>
            <a:r>
              <a:rPr lang="fi-FI" dirty="0">
                <a:latin typeface="+mj-lt"/>
              </a:rPr>
              <a:t>Miten tuote tai palvelu voisi olla parempi minulle tai maailmalle? </a:t>
            </a:r>
          </a:p>
          <a:p>
            <a:r>
              <a:rPr lang="fi-FI" dirty="0">
                <a:latin typeface="+mj-lt"/>
              </a:rPr>
              <a:t>Ottaako vastamainos ottaa kantaa em. kysymyksiin? </a:t>
            </a:r>
            <a:br>
              <a:rPr lang="fi-FI" dirty="0">
                <a:latin typeface="+mj-lt"/>
              </a:rPr>
            </a:br>
            <a:r>
              <a:rPr lang="fi-FI" dirty="0">
                <a:latin typeface="+mj-lt"/>
              </a:rPr>
              <a:t>Miten?</a:t>
            </a: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BA48E37-C42F-43DC-9DB2-F7790052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75" y="365125"/>
            <a:ext cx="2397340" cy="23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1A4C437-C1DA-40F0-AED7-5751DEC1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91" y="519331"/>
            <a:ext cx="4875629" cy="48756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91664" cy="4351338"/>
          </a:xfrm>
        </p:spPr>
        <p:txBody>
          <a:bodyPr/>
          <a:lstStyle/>
          <a:p>
            <a:r>
              <a:rPr lang="fi-FI" dirty="0">
                <a:latin typeface="+mj-lt"/>
              </a:rPr>
              <a:t>Palautetaan mieleen, mistä ilmastonmuutoksessa onkaan kyse</a:t>
            </a:r>
          </a:p>
          <a:p>
            <a:r>
              <a:rPr lang="fi-FI" dirty="0">
                <a:latin typeface="+mj-lt"/>
              </a:rPr>
              <a:t>Analysoidaan mainosten vaikutuskeinoja ja viestejä</a:t>
            </a:r>
          </a:p>
          <a:p>
            <a:r>
              <a:rPr lang="fi-FI" dirty="0">
                <a:latin typeface="+mj-lt"/>
              </a:rPr>
              <a:t>Tutustutaan </a:t>
            </a:r>
            <a:r>
              <a:rPr lang="fi-FI" dirty="0" err="1">
                <a:latin typeface="+mj-lt"/>
              </a:rPr>
              <a:t>vastamainontaan</a:t>
            </a:r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Tehdään omia vastamainoksia ilmastonmuutokseen liittyen</a:t>
            </a:r>
          </a:p>
        </p:txBody>
      </p:sp>
    </p:spTree>
    <p:extLst>
      <p:ext uri="{BB962C8B-B14F-4D97-AF65-F5344CB8AC3E}">
        <p14:creationId xmlns:p14="http://schemas.microsoft.com/office/powerpoint/2010/main" val="261538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EE8145-112D-42BF-AF1B-2C80739F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YKSILÖN ISOT ILMASTORATKAISUT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B8ED83-7CC7-495A-8F69-2DEC35CD4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3960" cy="4667250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Ole yhteiskunnallinen vaikuttaja</a:t>
            </a:r>
          </a:p>
          <a:p>
            <a:r>
              <a:rPr lang="fi-FI" dirty="0">
                <a:latin typeface="+mj-lt"/>
              </a:rPr>
              <a:t>Vaihda vihreään sähköön</a:t>
            </a:r>
          </a:p>
          <a:p>
            <a:r>
              <a:rPr lang="fi-FI" dirty="0">
                <a:latin typeface="+mj-lt"/>
              </a:rPr>
              <a:t>Lennä vähemmän</a:t>
            </a:r>
          </a:p>
          <a:p>
            <a:r>
              <a:rPr lang="fi-FI" dirty="0">
                <a:latin typeface="+mj-lt"/>
              </a:rPr>
              <a:t>Syö enemmän kasviksia ja vähemmän lihaa</a:t>
            </a:r>
          </a:p>
          <a:p>
            <a:r>
              <a:rPr lang="fi-FI" dirty="0">
                <a:latin typeface="+mj-lt"/>
              </a:rPr>
              <a:t>Liiku lihasvoimalla</a:t>
            </a:r>
          </a:p>
          <a:p>
            <a:r>
              <a:rPr lang="fi-FI" dirty="0">
                <a:latin typeface="+mj-lt"/>
              </a:rPr>
              <a:t>Kuluta vähemmän</a:t>
            </a:r>
          </a:p>
          <a:p>
            <a:r>
              <a:rPr lang="fi-FI" dirty="0">
                <a:latin typeface="+mj-lt"/>
              </a:rPr>
              <a:t>Tarkista, että säästösi eivät tue fossiilitaloutta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10D4690-4856-401D-BE33-D6167D0DC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2" r="17227" b="-3"/>
          <a:stretch/>
        </p:blipFill>
        <p:spPr>
          <a:xfrm>
            <a:off x="5852160" y="1484145"/>
            <a:ext cx="5648179" cy="453746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6F0CBAA-FAA3-47D6-B2ED-C20C986FDC8E}"/>
              </a:ext>
            </a:extLst>
          </p:cNvPr>
          <p:cNvSpPr txBox="1"/>
          <p:nvPr/>
        </p:nvSpPr>
        <p:spPr>
          <a:xfrm>
            <a:off x="10937629" y="6244646"/>
            <a:ext cx="1343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j-lt"/>
              </a:rPr>
              <a:t>Kuva: SYKE</a:t>
            </a:r>
          </a:p>
        </p:txBody>
      </p:sp>
    </p:spTree>
    <p:extLst>
      <p:ext uri="{BB962C8B-B14F-4D97-AF65-F5344CB8AC3E}">
        <p14:creationId xmlns:p14="http://schemas.microsoft.com/office/powerpoint/2010/main" val="228119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i 25">
            <a:extLst>
              <a:ext uri="{FF2B5EF4-FFF2-40B4-BE49-F238E27FC236}">
                <a16:creationId xmlns:a16="http://schemas.microsoft.com/office/drawing/2014/main" id="{AE61B142-DD48-4889-A90A-C62ED0768C4A}"/>
              </a:ext>
            </a:extLst>
          </p:cNvPr>
          <p:cNvSpPr/>
          <p:nvPr/>
        </p:nvSpPr>
        <p:spPr>
          <a:xfrm>
            <a:off x="2527032" y="376211"/>
            <a:ext cx="6171028" cy="6112412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B2F87E4-EE2C-47A1-82FD-4247AEF44004}"/>
              </a:ext>
            </a:extLst>
          </p:cNvPr>
          <p:cNvSpPr txBox="1"/>
          <p:nvPr/>
        </p:nvSpPr>
        <p:spPr>
          <a:xfrm rot="247058">
            <a:off x="239576" y="2240695"/>
            <a:ext cx="251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latin typeface="Aharoni" panose="02010803020104030203" pitchFamily="2" charset="-79"/>
                <a:cs typeface="Aharoni" panose="02010803020104030203" pitchFamily="2" charset="-79"/>
              </a:rPr>
              <a:t>mielenosoitus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2EABDF2-7758-45B9-8F62-90ADF226DC46}"/>
              </a:ext>
            </a:extLst>
          </p:cNvPr>
          <p:cNvSpPr txBox="1"/>
          <p:nvPr/>
        </p:nvSpPr>
        <p:spPr>
          <a:xfrm rot="21259720">
            <a:off x="6396831" y="3944496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Ilmastolakko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DB869D2-8C29-45C3-83C9-9D5AE5D74AEF}"/>
              </a:ext>
            </a:extLst>
          </p:cNvPr>
          <p:cNvSpPr txBox="1"/>
          <p:nvPr/>
        </p:nvSpPr>
        <p:spPr>
          <a:xfrm>
            <a:off x="6658778" y="1045583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äänestäminen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0722D34-45B4-4510-AC1D-1405A18430A6}"/>
              </a:ext>
            </a:extLst>
          </p:cNvPr>
          <p:cNvSpPr txBox="1"/>
          <p:nvPr/>
        </p:nvSpPr>
        <p:spPr>
          <a:xfrm rot="21438803">
            <a:off x="4788484" y="3372308"/>
            <a:ext cx="489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Aharoni" panose="02010803020104030203" pitchFamily="2" charset="-79"/>
                <a:cs typeface="Aharoni" panose="02010803020104030203" pitchFamily="2" charset="-79"/>
              </a:rPr>
              <a:t>vastamainosnäyttely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0CBB566-0309-443E-9FD7-675AA5029F18}"/>
              </a:ext>
            </a:extLst>
          </p:cNvPr>
          <p:cNvSpPr txBox="1"/>
          <p:nvPr/>
        </p:nvSpPr>
        <p:spPr>
          <a:xfrm rot="344112">
            <a:off x="3024901" y="4037191"/>
            <a:ext cx="384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kansalaisaloite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857DE65-D577-4FAB-8AAF-81D07E8853E2}"/>
              </a:ext>
            </a:extLst>
          </p:cNvPr>
          <p:cNvSpPr txBox="1"/>
          <p:nvPr/>
        </p:nvSpPr>
        <p:spPr>
          <a:xfrm rot="21260993">
            <a:off x="4070964" y="1972408"/>
            <a:ext cx="343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latin typeface="Aharoni" panose="02010803020104030203" pitchFamily="2" charset="-79"/>
                <a:cs typeface="Aharoni" panose="02010803020104030203" pitchFamily="2" charset="-79"/>
              </a:rPr>
              <a:t>kuntalaisaloite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3291B9-1F85-4D66-BEB6-0AE81A672183}"/>
              </a:ext>
            </a:extLst>
          </p:cNvPr>
          <p:cNvSpPr txBox="1"/>
          <p:nvPr/>
        </p:nvSpPr>
        <p:spPr>
          <a:xfrm rot="212185">
            <a:off x="4790383" y="2702684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viestintäkampanja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115762A-163D-44DD-85C5-C520288FD7F2}"/>
              </a:ext>
            </a:extLst>
          </p:cNvPr>
          <p:cNvSpPr txBox="1"/>
          <p:nvPr/>
        </p:nvSpPr>
        <p:spPr>
          <a:xfrm rot="21152683" flipH="1">
            <a:off x="2755613" y="3086232"/>
            <a:ext cx="288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latin typeface="Aharoni" panose="02010803020104030203" pitchFamily="2" charset="-79"/>
                <a:cs typeface="Aharoni" panose="02010803020104030203" pitchFamily="2" charset="-79"/>
              </a:rPr>
              <a:t>vetoomus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F1848674-1503-4E06-9D8F-05343DB5B333}"/>
              </a:ext>
            </a:extLst>
          </p:cNvPr>
          <p:cNvSpPr txBox="1"/>
          <p:nvPr/>
        </p:nvSpPr>
        <p:spPr>
          <a:xfrm rot="20213668" flipH="1">
            <a:off x="4425007" y="1251327"/>
            <a:ext cx="283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haroni" panose="02010803020104030203" pitchFamily="2" charset="-79"/>
                <a:ea typeface="KaiTi" panose="020B0503020204020204" pitchFamily="49" charset="-122"/>
                <a:cs typeface="Aharoni" panose="02010803020104030203" pitchFamily="2" charset="-79"/>
              </a:rPr>
              <a:t>nettikeskustelu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B5EA6D7-55BE-4F68-94EF-14BCC68A5D39}"/>
              </a:ext>
            </a:extLst>
          </p:cNvPr>
          <p:cNvSpPr txBox="1"/>
          <p:nvPr/>
        </p:nvSpPr>
        <p:spPr>
          <a:xfrm rot="21419795">
            <a:off x="454826" y="6048577"/>
            <a:ext cx="4642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kahvipöytäkeskustelut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1921F8D-8318-48C3-B100-30C4B7F1B341}"/>
              </a:ext>
            </a:extLst>
          </p:cNvPr>
          <p:cNvSpPr txBox="1"/>
          <p:nvPr/>
        </p:nvSpPr>
        <p:spPr>
          <a:xfrm rot="261832">
            <a:off x="281589" y="1189228"/>
            <a:ext cx="487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osallistuva budjetointi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659F4CC-8307-4D59-9E57-60DC7FEA0D80}"/>
              </a:ext>
            </a:extLst>
          </p:cNvPr>
          <p:cNvSpPr txBox="1"/>
          <p:nvPr/>
        </p:nvSpPr>
        <p:spPr>
          <a:xfrm>
            <a:off x="584796" y="5099625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otakantaa.fi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6E34A284-CA21-42EB-9FC8-A3A69176BE0B}"/>
              </a:ext>
            </a:extLst>
          </p:cNvPr>
          <p:cNvSpPr txBox="1"/>
          <p:nvPr/>
        </p:nvSpPr>
        <p:spPr>
          <a:xfrm rot="703400">
            <a:off x="705709" y="3689608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Sitoumus2050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46E67B5-F917-4DBB-A424-0FC59ACE0B7C}"/>
              </a:ext>
            </a:extLst>
          </p:cNvPr>
          <p:cNvSpPr txBox="1"/>
          <p:nvPr/>
        </p:nvSpPr>
        <p:spPr>
          <a:xfrm flipH="1">
            <a:off x="3436189" y="4803702"/>
            <a:ext cx="331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lausuntopalvelu.fi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FFE2AB5-197B-4437-B07F-DEA367648BBE}"/>
              </a:ext>
            </a:extLst>
          </p:cNvPr>
          <p:cNvSpPr txBox="1"/>
          <p:nvPr/>
        </p:nvSpPr>
        <p:spPr>
          <a:xfrm rot="21289795">
            <a:off x="81154" y="2843643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vastuullinen sijoittaminen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BD80D62-7C3C-4E4D-AA1E-79203C19BC7F}"/>
              </a:ext>
            </a:extLst>
          </p:cNvPr>
          <p:cNvSpPr txBox="1"/>
          <p:nvPr/>
        </p:nvSpPr>
        <p:spPr>
          <a:xfrm rot="21004406" flipH="1">
            <a:off x="8588306" y="4111159"/>
            <a:ext cx="359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valitukset ja kantelut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505CF7B-176C-4ED7-82B3-8B48999B7B89}"/>
              </a:ext>
            </a:extLst>
          </p:cNvPr>
          <p:cNvSpPr txBox="1"/>
          <p:nvPr/>
        </p:nvSpPr>
        <p:spPr>
          <a:xfrm rot="21331988" flipH="1">
            <a:off x="9110558" y="3439589"/>
            <a:ext cx="327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Aharoni" panose="02010803020104030203" pitchFamily="2" charset="-79"/>
                <a:cs typeface="Aharoni" panose="02010803020104030203" pitchFamily="2" charset="-79"/>
              </a:rPr>
              <a:t>lobbaaminen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6FB8CE5-1BA2-4512-82A4-57EF9A58A0C2}"/>
              </a:ext>
            </a:extLst>
          </p:cNvPr>
          <p:cNvSpPr txBox="1"/>
          <p:nvPr/>
        </p:nvSpPr>
        <p:spPr>
          <a:xfrm rot="827528" flipH="1">
            <a:off x="8037051" y="2052106"/>
            <a:ext cx="337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järjestötoiminta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37F7EF6-63D8-48BF-ACA0-2856F1C4199C}"/>
              </a:ext>
            </a:extLst>
          </p:cNvPr>
          <p:cNvSpPr txBox="1"/>
          <p:nvPr/>
        </p:nvSpPr>
        <p:spPr>
          <a:xfrm rot="21288698" flipH="1">
            <a:off x="1729957" y="1738290"/>
            <a:ext cx="365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haroni" panose="02010803020104030203" pitchFamily="2" charset="-79"/>
                <a:cs typeface="Aharoni" panose="02010803020104030203" pitchFamily="2" charset="-79"/>
              </a:rPr>
              <a:t>puoluepolitiikka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FFCC2BC-CCEC-42CE-8280-D2FF1360F444}"/>
              </a:ext>
            </a:extLst>
          </p:cNvPr>
          <p:cNvSpPr txBox="1"/>
          <p:nvPr/>
        </p:nvSpPr>
        <p:spPr>
          <a:xfrm flipH="1">
            <a:off x="6275298" y="5302304"/>
            <a:ext cx="541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atin typeface="Aharoni" panose="02010803020104030203" pitchFamily="2" charset="-79"/>
                <a:ea typeface="DejaVu Serif" panose="02060603050605020204" pitchFamily="18" charset="0"/>
                <a:cs typeface="Aharoni" panose="02010803020104030203" pitchFamily="2" charset="-79"/>
              </a:rPr>
              <a:t>vapaa kansalaistoiminta</a:t>
            </a:r>
          </a:p>
        </p:txBody>
      </p:sp>
      <p:sp>
        <p:nvSpPr>
          <p:cNvPr id="22" name="Otsikko 21">
            <a:extLst>
              <a:ext uri="{FF2B5EF4-FFF2-40B4-BE49-F238E27FC236}">
                <a16:creationId xmlns:a16="http://schemas.microsoft.com/office/drawing/2014/main" id="{4709E51E-05DB-4720-B34B-C5DB3CC3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29" y="113983"/>
            <a:ext cx="12181069" cy="1325563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chemeClr val="bg1">
                    <a:lumMod val="6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YHTEISKUNNALLINEN ILMASTOVAIKUTTAMINEN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88A0BF32-2A93-4A3F-B2D3-25591A06ADEF}"/>
              </a:ext>
            </a:extLst>
          </p:cNvPr>
          <p:cNvSpPr txBox="1"/>
          <p:nvPr/>
        </p:nvSpPr>
        <p:spPr>
          <a:xfrm rot="187924">
            <a:off x="4949689" y="5928265"/>
            <a:ext cx="697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vaikuttaminen työpaikalla tai harrastuksessa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D681638B-AD3B-4A6C-82A6-9C8CA3D2E007}"/>
              </a:ext>
            </a:extLst>
          </p:cNvPr>
          <p:cNvSpPr txBox="1"/>
          <p:nvPr/>
        </p:nvSpPr>
        <p:spPr>
          <a:xfrm>
            <a:off x="10264769" y="4504923"/>
            <a:ext cx="153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latin typeface="Aharoni" panose="02010803020104030203" pitchFamily="2" charset="-79"/>
                <a:cs typeface="Aharoni" panose="02010803020104030203" pitchFamily="2" charset="-79"/>
              </a:rPr>
              <a:t>taide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A83CF877-302F-490B-A7B3-AED525B6070A}"/>
              </a:ext>
            </a:extLst>
          </p:cNvPr>
          <p:cNvSpPr txBox="1"/>
          <p:nvPr/>
        </p:nvSpPr>
        <p:spPr>
          <a:xfrm rot="21192042">
            <a:off x="777777" y="5620549"/>
            <a:ext cx="471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väkivallaton kansalaistottelemattomuus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1996FFF8-C920-4977-8DA5-5829392398B7}"/>
              </a:ext>
            </a:extLst>
          </p:cNvPr>
          <p:cNvSpPr txBox="1"/>
          <p:nvPr/>
        </p:nvSpPr>
        <p:spPr>
          <a:xfrm rot="21326840">
            <a:off x="9772253" y="1122769"/>
            <a:ext cx="2520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Aharoni" panose="02010803020104030203" pitchFamily="2" charset="-79"/>
                <a:cs typeface="Aharoni" panose="02010803020104030203" pitchFamily="2" charset="-79"/>
              </a:rPr>
              <a:t>kasvatus ja </a:t>
            </a:r>
          </a:p>
          <a:p>
            <a:r>
              <a:rPr lang="fi-FI" sz="2800" dirty="0">
                <a:latin typeface="Aharoni" panose="02010803020104030203" pitchFamily="2" charset="-79"/>
                <a:cs typeface="Aharoni" panose="02010803020104030203" pitchFamily="2" charset="-79"/>
              </a:rPr>
              <a:t>koulutus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D97EF0BF-E3CE-4C67-B80B-099ECA774D87}"/>
              </a:ext>
            </a:extLst>
          </p:cNvPr>
          <p:cNvSpPr txBox="1"/>
          <p:nvPr/>
        </p:nvSpPr>
        <p:spPr>
          <a:xfrm flipH="1">
            <a:off x="6812446" y="4810691"/>
            <a:ext cx="3106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haroni" panose="02010803020104030203" pitchFamily="2" charset="-79"/>
                <a:cs typeface="Aharoni" panose="02010803020104030203" pitchFamily="2" charset="-79"/>
              </a:rPr>
              <a:t>kuluttajavaikuttaminen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4F199231-A9DC-417A-B1A5-8687EDE23144}"/>
              </a:ext>
            </a:extLst>
          </p:cNvPr>
          <p:cNvSpPr txBox="1"/>
          <p:nvPr/>
        </p:nvSpPr>
        <p:spPr>
          <a:xfrm rot="378314">
            <a:off x="7588242" y="2694946"/>
            <a:ext cx="4031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Aharoni" panose="02010803020104030203" pitchFamily="2" charset="-79"/>
                <a:cs typeface="Aharoni" panose="02010803020104030203" pitchFamily="2" charset="-79"/>
              </a:rPr>
              <a:t>hyväntekeväisyys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E79E21E8-2EFD-48B9-8B1F-FC48925C7B7F}"/>
              </a:ext>
            </a:extLst>
          </p:cNvPr>
          <p:cNvSpPr txBox="1"/>
          <p:nvPr/>
        </p:nvSpPr>
        <p:spPr>
          <a:xfrm rot="203820">
            <a:off x="456600" y="4406040"/>
            <a:ext cx="4424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haroni" panose="02010803020104030203" pitchFamily="2" charset="-79"/>
                <a:cs typeface="Aharoni" panose="02010803020104030203" pitchFamily="2" charset="-79"/>
              </a:rPr>
              <a:t>tiedon jakaminen (esim. somessa)</a:t>
            </a:r>
          </a:p>
        </p:txBody>
      </p:sp>
    </p:spTree>
    <p:extLst>
      <p:ext uri="{BB962C8B-B14F-4D97-AF65-F5344CB8AC3E}">
        <p14:creationId xmlns:p14="http://schemas.microsoft.com/office/powerpoint/2010/main" val="260602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1A4C437-C1DA-40F0-AED7-5751DEC1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72" y="2751363"/>
            <a:ext cx="3674515" cy="367451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48" y="372159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ILMASTONMUUTOS KÄSITEKARTALLE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15" y="1859501"/>
            <a:ext cx="7512651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200" dirty="0">
                <a:latin typeface="+mj-lt"/>
              </a:rPr>
              <a:t>Laatikaa ryhmissä isolle paperille miellekartta ilmastonmuutoksen: 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syistä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seurauksista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ratkaisumalleista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ratkaisijoista, sekä </a:t>
            </a:r>
          </a:p>
          <a:p>
            <a:pPr>
              <a:buFontTx/>
              <a:buChar char="-"/>
            </a:pPr>
            <a:r>
              <a:rPr lang="fi-FI" sz="3200" dirty="0">
                <a:latin typeface="+mj-lt"/>
              </a:rPr>
              <a:t>muista teitä kiinnostavista näkökulmista</a:t>
            </a:r>
          </a:p>
          <a:p>
            <a:pPr marL="0" indent="0">
              <a:buNone/>
            </a:pP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sz="4000" dirty="0">
                <a:latin typeface="+mj-lt"/>
              </a:rPr>
              <a:t>Käyttäkää luovuutta ja apunanne pientä ilmastosanastoa!</a:t>
            </a:r>
          </a:p>
        </p:txBody>
      </p:sp>
    </p:spTree>
    <p:extLst>
      <p:ext uri="{BB962C8B-B14F-4D97-AF65-F5344CB8AC3E}">
        <p14:creationId xmlns:p14="http://schemas.microsoft.com/office/powerpoint/2010/main" val="12155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9ECD2D-ACB0-4F1A-8A9A-A6FA66F8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20389" y="2633216"/>
            <a:ext cx="6416040" cy="1325563"/>
          </a:xfrm>
        </p:spPr>
        <p:txBody>
          <a:bodyPr/>
          <a:lstStyle/>
          <a:p>
            <a:r>
              <a:rPr lang="fi-FI" b="1" dirty="0"/>
              <a:t>I L M A S T O N M U </a:t>
            </a:r>
            <a:r>
              <a:rPr lang="fi-FI" b="1" dirty="0" err="1"/>
              <a:t>U</a:t>
            </a:r>
            <a:r>
              <a:rPr lang="fi-FI" b="1" dirty="0"/>
              <a:t> T O 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0DC66E-52B6-4A13-9942-CFDA13B74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0803" y="543098"/>
            <a:ext cx="5285509" cy="61160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5100" b="1" dirty="0"/>
              <a:t>SYYT </a:t>
            </a:r>
            <a:r>
              <a:rPr lang="fi-FI" u="sng" dirty="0"/>
              <a:t>                            </a:t>
            </a:r>
            <a:endParaRPr lang="fi-FI" dirty="0"/>
          </a:p>
          <a:p>
            <a:r>
              <a:rPr lang="fi-FI" dirty="0"/>
              <a:t>Ihmiskunta tuottaa valtavia määriä ilmastopäästöjä (kasvihuonekaasuja, eli mm. co2, ch4, ja n2o)</a:t>
            </a:r>
          </a:p>
          <a:p>
            <a:r>
              <a:rPr lang="fi-FI" dirty="0"/>
              <a:t>Merkittävin päästöjen lähde on fossiilisten polttoaineiden (öljy, kivihiili, maakaasu ja turve) käyttö</a:t>
            </a:r>
            <a:br>
              <a:rPr lang="fi-FI" dirty="0"/>
            </a:br>
            <a:r>
              <a:rPr lang="fi-FI" dirty="0"/>
              <a:t>- energiantuotannossa</a:t>
            </a:r>
            <a:br>
              <a:rPr lang="fi-FI" dirty="0"/>
            </a:br>
            <a:r>
              <a:rPr lang="fi-FI" dirty="0"/>
              <a:t>- liikenteessä </a:t>
            </a:r>
            <a:br>
              <a:rPr lang="fi-FI" dirty="0"/>
            </a:br>
            <a:r>
              <a:rPr lang="fi-FI" dirty="0"/>
              <a:t>- teollisuudessa</a:t>
            </a:r>
            <a:br>
              <a:rPr lang="fi-FI" dirty="0"/>
            </a:br>
            <a:r>
              <a:rPr lang="fi-FI" dirty="0"/>
              <a:t>- ruuantuotannossa  </a:t>
            </a:r>
          </a:p>
          <a:p>
            <a:r>
              <a:rPr lang="fi-FI" dirty="0"/>
              <a:t>Lisäksi päästöjä syntyy mm. kaatopaikoilla, metsäpaloissa ja karjataloudessa.</a:t>
            </a:r>
          </a:p>
          <a:p>
            <a:r>
              <a:rPr lang="fi-FI" dirty="0"/>
              <a:t>Koska lähes kaikkien kuluttamiemme tuotteiden ja palveluiden valmistamiseen ja käyttöön tarvitaan fossiilisia polttoaineita, voidaan sanoa myös, että ilmastonmuutoksen syynä on luonnonvarojen ylikulutus.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5100" b="1" dirty="0"/>
              <a:t>SEURAUKSET</a:t>
            </a:r>
          </a:p>
          <a:p>
            <a:r>
              <a:rPr lang="fi-FI" dirty="0"/>
              <a:t>Äärimmäiset sääilmiöt, eli rankkasateet, tulvat, myrskyt, kuumuus ja kuivuuskaudet lisääntyvät. Merenpinta nousee.</a:t>
            </a:r>
          </a:p>
          <a:p>
            <a:r>
              <a:rPr lang="fi-FI" dirty="0"/>
              <a:t>Seuraukset ovat erilaisia eri puolilla maapalloa</a:t>
            </a:r>
          </a:p>
          <a:p>
            <a:r>
              <a:rPr lang="fi-FI" dirty="0"/>
              <a:t>Muuttuvien sääolojen vuoksi ruuantuotanto vaikeutuu monilla alueilla, ihmisoikeuksien toteutuminen vaikeutuu, sairauksien määrä lisääntyy ja ilmastopakolaisten määrä kasvaa.</a:t>
            </a:r>
          </a:p>
          <a:p>
            <a:r>
              <a:rPr lang="fi-FI" dirty="0"/>
              <a:t>voimistaa luonnon monimuotoisuuden vähenemistä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925DC3-BDDB-4194-BFE0-CEA7DFB50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7737" y="543098"/>
            <a:ext cx="4538749" cy="62102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5100" b="1" dirty="0"/>
              <a:t>RATKAISIJAT</a:t>
            </a:r>
          </a:p>
          <a:p>
            <a:r>
              <a:rPr lang="fi-FI" dirty="0"/>
              <a:t>Kaikki voivat olla ja kaikkien tulisi olla ilmastonmuutoksen ratkaisijoita. Ilmastotoimijoita ovat valtiot, kunnat, yritykset, kansalaisyhteiskunta (mm. järjestöt), koulut ja yksittäiset ihmiset.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5100" b="1" dirty="0"/>
              <a:t>RATKAISUT</a:t>
            </a:r>
          </a:p>
          <a:p>
            <a:r>
              <a:rPr lang="fi-FI" dirty="0"/>
              <a:t>fossiilisen energian korvaaminen uusiutuvalla energialla (mm. tuuli-, aurinko-, vesivoima) sekä energiansäästö</a:t>
            </a:r>
          </a:p>
          <a:p>
            <a:r>
              <a:rPr lang="fi-FI" dirty="0"/>
              <a:t>uusien ja jo olemassa olevien tuotteiden ja palveluiden kehittäminen ja käyttöönotto (esim. nyhtökaura)</a:t>
            </a:r>
          </a:p>
          <a:p>
            <a:r>
              <a:rPr lang="fi-FI" dirty="0"/>
              <a:t>lakien, tukien ja verotuksen uudelleensuuntaaminen</a:t>
            </a:r>
          </a:p>
          <a:p>
            <a:r>
              <a:rPr lang="fi-FI" dirty="0"/>
              <a:t>luonnollisten hiilinielujen (suot, metsät, pellot) vahvistaminen</a:t>
            </a:r>
          </a:p>
          <a:p>
            <a:r>
              <a:rPr lang="fi-FI" dirty="0"/>
              <a:t>hyvä yhdyskuntasuunnittelu (mm. kaavoitus)</a:t>
            </a:r>
          </a:p>
          <a:p>
            <a:r>
              <a:rPr lang="fi-FI" dirty="0"/>
              <a:t>päästökauppa</a:t>
            </a:r>
          </a:p>
          <a:p>
            <a:r>
              <a:rPr lang="fi-FI" dirty="0"/>
              <a:t>koulutus ja viestintä</a:t>
            </a:r>
          </a:p>
          <a:p>
            <a:r>
              <a:rPr lang="fi-FI" dirty="0"/>
              <a:t>yksilöratkaisut: yhteiskunnassa vaikuttaminen, vihreä sähkö, lentämisen vähentäminen, kasvisten syöminen lihan sijaan, käveleminen, pyöräileminen ja julkisen liikenteen käyttö, vähempi kuluttaminen jne.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42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AE39D6-EEB1-4CAA-8728-A095485B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fi-FI" dirty="0"/>
              <a:t>HARJOITUKSEN PURKU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DAAE13-8B47-4C0B-B5C0-1ED7EB08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fi-FI" dirty="0">
                <a:latin typeface="+mj-lt"/>
              </a:rPr>
              <a:t>Minkälaisia huomioita teitte?</a:t>
            </a:r>
          </a:p>
          <a:p>
            <a:r>
              <a:rPr lang="fi-FI" dirty="0">
                <a:latin typeface="+mj-lt"/>
              </a:rPr>
              <a:t>Mitä opitte?</a:t>
            </a:r>
          </a:p>
          <a:p>
            <a:r>
              <a:rPr lang="fi-FI" dirty="0">
                <a:latin typeface="+mj-lt"/>
              </a:rPr>
              <a:t>Mikä oli vaikeinta?</a:t>
            </a:r>
          </a:p>
          <a:p>
            <a:r>
              <a:rPr lang="fi-FI" dirty="0">
                <a:latin typeface="+mj-lt"/>
              </a:rPr>
              <a:t>Mikä oli kiinnostavinta?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C0EEE3D-1135-4BD5-A3F8-C0885825D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959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1440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211E551-A33D-4181-B5F5-BE5B0B97B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13" t="-1176" r="8223" b="23471"/>
          <a:stretch/>
        </p:blipFill>
        <p:spPr>
          <a:xfrm>
            <a:off x="-1334085" y="-112543"/>
            <a:ext cx="13455747" cy="697054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29EB63-B9C2-4405-B222-5DEC3F0A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7640" y="6119445"/>
            <a:ext cx="10515600" cy="3701049"/>
          </a:xfrm>
        </p:spPr>
        <p:txBody>
          <a:bodyPr/>
          <a:lstStyle/>
          <a:p>
            <a:r>
              <a:rPr lang="fi-FI" dirty="0">
                <a:hlinkClick r:id="rId3"/>
              </a:rPr>
              <a:t>https://www.youtube.com/watch?v=Z492NKa1tqo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19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B535-ABB8-42B3-80D3-86D740D7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5" y="2674778"/>
            <a:ext cx="10515600" cy="1325563"/>
          </a:xfrm>
        </p:spPr>
        <p:txBody>
          <a:bodyPr>
            <a:noAutofit/>
          </a:bodyPr>
          <a:lstStyle/>
          <a:p>
            <a:r>
              <a:rPr lang="fi-FI" sz="6000" dirty="0"/>
              <a:t>1. MIHIN MAINOKSILLA YLEENSÄ PYRITÄÄN?</a:t>
            </a:r>
            <a:br>
              <a:rPr lang="fi-FI" sz="6000" dirty="0"/>
            </a:br>
            <a:br>
              <a:rPr lang="fi-FI" sz="6000" dirty="0"/>
            </a:br>
            <a:r>
              <a:rPr lang="fi-FI" sz="6000" dirty="0"/>
              <a:t>2. MITKÄ ASIAT SINUA PUHUTTELEVAT MAINOKSISSA?</a:t>
            </a:r>
          </a:p>
        </p:txBody>
      </p:sp>
    </p:spTree>
    <p:extLst>
      <p:ext uri="{BB962C8B-B14F-4D97-AF65-F5344CB8AC3E}">
        <p14:creationId xmlns:p14="http://schemas.microsoft.com/office/powerpoint/2010/main" val="65692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473</Words>
  <Application>Microsoft Office PowerPoint</Application>
  <PresentationFormat>Laajakuva</PresentationFormat>
  <Paragraphs>143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Wingdings</vt:lpstr>
      <vt:lpstr>Office-teema</vt:lpstr>
      <vt:lpstr>- VASTAMAINOSTYÖPAJA</vt:lpstr>
      <vt:lpstr>TYÖPAJAN OHJELMA</vt:lpstr>
      <vt:lpstr>YKSILÖN ISOT ILMASTORATKAISUT</vt:lpstr>
      <vt:lpstr>YHTEISKUNNALLINEN ILMASTOVAIKUTTAMINEN</vt:lpstr>
      <vt:lpstr>ILMASTONMUUTOS KÄSITEKARTALLE</vt:lpstr>
      <vt:lpstr>I L M A S T O N M U U T O S</vt:lpstr>
      <vt:lpstr>HARJOITUKSEN PURKU</vt:lpstr>
      <vt:lpstr>PowerPoint-esitys</vt:lpstr>
      <vt:lpstr>1. MIHIN MAINOKSILLA YLEENSÄ PYRITÄÄN?  2. MITKÄ ASIAT SINUA PUHUTTELEVAT MAINOKSISSA?</vt:lpstr>
      <vt:lpstr>MAINOKSEN VIESTIT JA VAIKUTUSKEINOT</vt:lpstr>
      <vt:lpstr>VASTAMAINOSTEN VIESTI JA VAIKUTUSKEINOT</vt:lpstr>
      <vt:lpstr>Mainonnan avulla pyritään vaikuttamaan laajan ihmisjoukon kulutuskäyttäytymiseen.  Vastamainonnan avulla pyritään vaikuttamaan laajan ihmisjoukon kulutuskäyttäytymiseen ja mainostavien yritysten toimintatapoihin.</vt:lpstr>
      <vt:lpstr>VASTAMAINOSGALLERIA</vt:lpstr>
      <vt:lpstr>MAINOKSISTA VOI LÖYTÄÄ MONIA PIILOTETTUJA ONGELMIA, KUN NIITÄ SILLÄ SILMÄLLÄ KATSOO</vt:lpstr>
      <vt:lpstr>TÄNÄÄN KESKITYMME TÄHÄN</vt:lpstr>
      <vt:lpstr>TEE OMA VASTAMAINOS!</vt:lpstr>
      <vt:lpstr>ON AIKA ESITELLÄ TYÖNNE TULOKSET!</vt:lpstr>
      <vt:lpstr>LINKITETÄÄN VASTAMAINOKSET YMPÄRÖIVÄÄN MAAILMAAN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VASTAMAINOSTYÖPAJA</dc:title>
  <dc:creator>Pinja Sipari</dc:creator>
  <cp:lastModifiedBy>Pinja Sipari</cp:lastModifiedBy>
  <cp:revision>1</cp:revision>
  <dcterms:created xsi:type="dcterms:W3CDTF">2019-04-30T09:32:19Z</dcterms:created>
  <dcterms:modified xsi:type="dcterms:W3CDTF">2019-04-30T09:33:32Z</dcterms:modified>
</cp:coreProperties>
</file>